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0C2"/>
    <a:srgbClr val="8EAAD4"/>
    <a:srgbClr val="E4D2B3"/>
    <a:srgbClr val="96DAD5"/>
    <a:srgbClr val="B7749E"/>
    <a:srgbClr val="A6D7D5"/>
    <a:srgbClr val="E78B57"/>
    <a:srgbClr val="A395C4"/>
    <a:srgbClr val="DEBDAB"/>
    <a:srgbClr val="76A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6889" autoAdjust="0"/>
  </p:normalViewPr>
  <p:slideViewPr>
    <p:cSldViewPr snapToGrid="0">
      <p:cViewPr varScale="1">
        <p:scale>
          <a:sx n="74" d="100"/>
          <a:sy n="74" d="100"/>
        </p:scale>
        <p:origin x="89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09E3A-4CC9-4834-8437-FD41D8AE593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D01E0-3553-4262-B650-D6593047D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7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92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9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nothing new about messaging.</a:t>
            </a:r>
            <a:r>
              <a:rPr lang="en-US" baseline="0" dirty="0"/>
              <a:t> As long as humans have been able to speak, and then write, humans have used messaging to solve problems.</a:t>
            </a:r>
          </a:p>
          <a:p>
            <a:endParaRPr lang="en-US" baseline="0" dirty="0"/>
          </a:p>
          <a:p>
            <a:r>
              <a:rPr lang="en-US" baseline="0" dirty="0"/>
              <a:t>We just need to embrace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Phone &amp; 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6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Verbal and written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request synchronous to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84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9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5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1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5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0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9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0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6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119E-5BF5-46F0-869C-D7B05DB58D27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B20C8-C720-46AA-9967-51DC44266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4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768402"/>
            <a:ext cx="6858000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Messaging with Metaphors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558781"/>
            <a:ext cx="6858000" cy="2438897"/>
          </a:xfrm>
        </p:spPr>
        <p:txBody>
          <a:bodyPr>
            <a:normAutofit/>
          </a:bodyPr>
          <a:lstStyle/>
          <a:p>
            <a:r>
              <a:rPr lang="en-US" sz="3000" dirty="0"/>
              <a:t>Jimmy Bogard</a:t>
            </a:r>
          </a:p>
          <a:p>
            <a:r>
              <a:rPr lang="en-US" sz="3000" dirty="0"/>
              <a:t>@</a:t>
            </a:r>
            <a:r>
              <a:rPr lang="en-US" sz="3000" dirty="0" err="1"/>
              <a:t>jbogard</a:t>
            </a:r>
            <a:endParaRPr lang="en-US" sz="3000" dirty="0"/>
          </a:p>
          <a:p>
            <a:r>
              <a:rPr lang="en-US" sz="3000" dirty="0"/>
              <a:t>jimmybogard.com</a:t>
            </a:r>
          </a:p>
          <a:p>
            <a:r>
              <a:rPr lang="en-US" sz="3000" dirty="0"/>
              <a:t>github.com/</a:t>
            </a:r>
            <a:r>
              <a:rPr lang="en-US" sz="3000" dirty="0" err="1"/>
              <a:t>jbogard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6251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IRL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7" y="3652435"/>
            <a:ext cx="2783758" cy="183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3" y="2760686"/>
            <a:ext cx="1671753" cy="2178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006" y="2123460"/>
            <a:ext cx="2636275" cy="1726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376" y="3288304"/>
            <a:ext cx="2590763" cy="1869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66" y="2178257"/>
            <a:ext cx="2706329" cy="17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small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</a:p>
          <a:p>
            <a:r>
              <a:rPr lang="en-US" dirty="0"/>
              <a:t>Everything synchronous</a:t>
            </a:r>
          </a:p>
          <a:p>
            <a:r>
              <a:rPr lang="en-US" dirty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02" y="2386291"/>
            <a:ext cx="2783758" cy="18372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17177" y="3615199"/>
            <a:ext cx="3591233" cy="1975976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familiar?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1557" y="2381693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UI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1557" y="3250177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BLL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1557" y="4118662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DAL</a:t>
            </a:r>
          </a:p>
        </p:txBody>
      </p:sp>
      <p:sp>
        <p:nvSpPr>
          <p:cNvPr id="8" name="Can 7"/>
          <p:cNvSpPr/>
          <p:nvPr/>
        </p:nvSpPr>
        <p:spPr>
          <a:xfrm>
            <a:off x="5661843" y="5031043"/>
            <a:ext cx="632337" cy="895967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152103" y="2197339"/>
            <a:ext cx="7374" cy="28853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792857" y="2197339"/>
            <a:ext cx="7374" cy="2885327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order – 30 seconds</a:t>
            </a:r>
          </a:p>
          <a:p>
            <a:r>
              <a:rPr lang="en-US" dirty="0"/>
              <a:t>Dress – 10 seconds</a:t>
            </a:r>
          </a:p>
          <a:p>
            <a:r>
              <a:rPr lang="en-US" dirty="0"/>
              <a:t>Grill – 100 seconds</a:t>
            </a:r>
          </a:p>
          <a:p>
            <a:r>
              <a:rPr lang="en-US" dirty="0"/>
              <a:t>Pack – 10 seconds</a:t>
            </a:r>
          </a:p>
          <a:p>
            <a:endParaRPr lang="en-US" dirty="0"/>
          </a:p>
          <a:p>
            <a:r>
              <a:rPr lang="en-US" dirty="0"/>
              <a:t>Total time: 150 seconds</a:t>
            </a:r>
          </a:p>
          <a:p>
            <a:endParaRPr lang="en-US" dirty="0"/>
          </a:p>
          <a:p>
            <a:r>
              <a:rPr lang="en-US" dirty="0"/>
              <a:t>Max orders per hour: 24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39351" y="2486950"/>
            <a:ext cx="3591233" cy="1975976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 don’t like to wait</a:t>
            </a:r>
          </a:p>
          <a:p>
            <a:endParaRPr lang="en-US" dirty="0"/>
          </a:p>
          <a:p>
            <a:r>
              <a:rPr lang="en-US" dirty="0"/>
              <a:t>Long lines = people walk away</a:t>
            </a:r>
          </a:p>
          <a:p>
            <a:endParaRPr lang="en-US" dirty="0"/>
          </a:p>
          <a:p>
            <a:r>
              <a:rPr lang="en-US" dirty="0"/>
              <a:t>Can’t assume constant rate of flow</a:t>
            </a:r>
          </a:p>
          <a:p>
            <a:endParaRPr lang="en-US" dirty="0"/>
          </a:p>
          <a:p>
            <a:r>
              <a:rPr lang="en-US" dirty="0"/>
              <a:t>30 per hour does not imply 1 person every 2 minutes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6752304" y="451800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752304" y="48745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Cloud Callout 18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6296" y="3005302"/>
            <a:ext cx="6397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HALP</a:t>
            </a:r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Hire more workers!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person does 1 job</a:t>
            </a:r>
          </a:p>
          <a:p>
            <a:endParaRPr lang="en-US" dirty="0"/>
          </a:p>
          <a:p>
            <a:r>
              <a:rPr lang="en-US" dirty="0"/>
              <a:t>Some can start several items in parallel</a:t>
            </a:r>
          </a:p>
          <a:p>
            <a:endParaRPr lang="en-US" dirty="0"/>
          </a:p>
          <a:p>
            <a:r>
              <a:rPr lang="en-US" dirty="0"/>
              <a:t>Ordering the only bottleneck now</a:t>
            </a:r>
          </a:p>
          <a:p>
            <a:endParaRPr lang="en-US" dirty="0"/>
          </a:p>
          <a:p>
            <a:r>
              <a:rPr lang="en-US" dirty="0"/>
              <a:t>Max orders per hour: 120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How do we fulfill an order?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Transaction no longer synchronous</a:t>
            </a:r>
          </a:p>
          <a:p>
            <a:endParaRPr lang="en-US" sz="2400" dirty="0"/>
          </a:p>
          <a:p>
            <a:r>
              <a:rPr lang="en-US" sz="2400" dirty="0"/>
              <a:t>How do later steps know what to do?</a:t>
            </a:r>
          </a:p>
          <a:p>
            <a:endParaRPr lang="en-US" sz="2400" dirty="0"/>
          </a:p>
          <a:p>
            <a:r>
              <a:rPr lang="en-US" sz="2400" dirty="0"/>
              <a:t>How do we know when we’re done?</a:t>
            </a:r>
          </a:p>
          <a:p>
            <a:endParaRPr lang="en-US" sz="2400" dirty="0"/>
          </a:p>
          <a:p>
            <a:r>
              <a:rPr lang="en-US" sz="2400" dirty="0"/>
              <a:t>Solution: messaging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/>
              <a:t>Non-durable – order is requested verbally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HTTP/1.0 201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9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interactions: how to manage?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Durable or non-durable?</a:t>
            </a:r>
          </a:p>
          <a:p>
            <a:endParaRPr lang="en-US" dirty="0"/>
          </a:p>
          <a:p>
            <a:r>
              <a:rPr lang="en-US" dirty="0"/>
              <a:t>Who manages the steps?</a:t>
            </a:r>
          </a:p>
          <a:p>
            <a:endParaRPr lang="en-US" dirty="0"/>
          </a:p>
          <a:p>
            <a:r>
              <a:rPr lang="en-US" dirty="0"/>
              <a:t>How do we manage failures?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7035408" y="2848201"/>
            <a:ext cx="2736517" cy="47890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“Steps”: [“Dress”,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“Grill”,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“Pack”]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01" y="2125270"/>
            <a:ext cx="4309751" cy="323231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backlogs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Queues for each step</a:t>
            </a:r>
          </a:p>
          <a:p>
            <a:endParaRPr lang="en-US" dirty="0"/>
          </a:p>
          <a:p>
            <a:r>
              <a:rPr lang="en-US" dirty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/>
              <a:t>Independence maintained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faster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Notification of new order before order is accepted</a:t>
            </a:r>
          </a:p>
          <a:p>
            <a:endParaRPr lang="en-US" dirty="0"/>
          </a:p>
          <a:p>
            <a:r>
              <a:rPr lang="en-US" dirty="0"/>
              <a:t>Failure is a special case</a:t>
            </a:r>
          </a:p>
          <a:p>
            <a:endParaRPr lang="en-US" dirty="0"/>
          </a:p>
          <a:p>
            <a:r>
              <a:rPr lang="en-US" dirty="0"/>
              <a:t>Compensate accordingly</a:t>
            </a:r>
          </a:p>
          <a:p>
            <a:endParaRPr lang="en-US" dirty="0"/>
          </a:p>
          <a:p>
            <a:r>
              <a:rPr lang="en-US" dirty="0"/>
              <a:t>Non-durable asynchronous message to highlight uncertainty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343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reads?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and menus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menu is cheap</a:t>
            </a:r>
          </a:p>
          <a:p>
            <a:endParaRPr lang="en-US" dirty="0"/>
          </a:p>
          <a:p>
            <a:r>
              <a:rPr lang="en-US" dirty="0"/>
              <a:t>Menu built for customers</a:t>
            </a:r>
          </a:p>
          <a:p>
            <a:endParaRPr lang="en-US" dirty="0"/>
          </a:p>
          <a:p>
            <a:r>
              <a:rPr lang="en-US" dirty="0"/>
              <a:t>Decisions on building menu not visible to 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Optimized for managing the menu</a:t>
            </a:r>
          </a:p>
          <a:p>
            <a:endParaRPr lang="en-US" dirty="0"/>
          </a:p>
          <a:p>
            <a:r>
              <a:rPr lang="en-US" dirty="0"/>
              <a:t>Decisions and business rules</a:t>
            </a:r>
          </a:p>
          <a:p>
            <a:endParaRPr lang="en-US" dirty="0"/>
          </a:p>
          <a:p>
            <a:r>
              <a:rPr lang="en-US" dirty="0"/>
              <a:t>Calculations and forecasts</a:t>
            </a:r>
          </a:p>
          <a:p>
            <a:endParaRPr lang="en-US" dirty="0"/>
          </a:p>
          <a:p>
            <a:r>
              <a:rPr lang="en-US" dirty="0"/>
              <a:t>Historical trends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70" y="2036661"/>
            <a:ext cx="145732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0" y="2914191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8495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5528187" y="3253866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2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562167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13988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model to solve two very different problems</a:t>
            </a:r>
          </a:p>
          <a:p>
            <a:endParaRPr lang="en-US" dirty="0"/>
          </a:p>
          <a:p>
            <a:r>
              <a:rPr lang="en-US" dirty="0"/>
              <a:t>Two very different characteristics</a:t>
            </a:r>
          </a:p>
          <a:p>
            <a:endParaRPr lang="en-US" dirty="0"/>
          </a:p>
          <a:p>
            <a:r>
              <a:rPr lang="en-US" dirty="0"/>
              <a:t>Want two different solutions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04" y="3854458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Cloud Callout 22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90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61076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4488425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1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824753" y="3773744"/>
            <a:ext cx="66367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520018" y="3773744"/>
            <a:ext cx="659990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834216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4843" y="3462124"/>
            <a:ext cx="41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menu on a scheduled basis</a:t>
            </a:r>
          </a:p>
          <a:p>
            <a:endParaRPr lang="en-US" dirty="0"/>
          </a:p>
          <a:p>
            <a:r>
              <a:rPr lang="en-US" dirty="0"/>
              <a:t>Menu is immutable</a:t>
            </a:r>
          </a:p>
          <a:p>
            <a:endParaRPr lang="en-US" dirty="0"/>
          </a:p>
          <a:p>
            <a:r>
              <a:rPr lang="en-US" dirty="0"/>
              <a:t>Data is duplicated but ownership preserved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18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“Date”: “2013-09-01”,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“Items”: [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{ “Name”: “Taco”,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“Price”: 1.49 },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…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94159" y="4308376"/>
            <a:ext cx="336596" cy="7742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subscribers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Publisher keeps track of subscribers</a:t>
            </a:r>
          </a:p>
          <a:p>
            <a:endParaRPr lang="en-US" dirty="0"/>
          </a:p>
          <a:p>
            <a:r>
              <a:rPr lang="en-US" dirty="0"/>
              <a:t>Durable format</a:t>
            </a:r>
          </a:p>
          <a:p>
            <a:endParaRPr lang="en-US" dirty="0"/>
          </a:p>
          <a:p>
            <a:r>
              <a:rPr lang="en-US" dirty="0"/>
              <a:t>Publishing creates message per subscriber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60" y="4028154"/>
            <a:ext cx="720367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Durable message to subscribers</a:t>
            </a:r>
          </a:p>
          <a:p>
            <a:endParaRPr lang="en-US" dirty="0"/>
          </a:p>
          <a:p>
            <a:r>
              <a:rPr lang="en-US" dirty="0"/>
              <a:t>Subscribers unaware of each other</a:t>
            </a:r>
          </a:p>
          <a:p>
            <a:endParaRPr lang="en-US" dirty="0"/>
          </a:p>
          <a:p>
            <a:r>
              <a:rPr lang="en-US" dirty="0"/>
              <a:t>If one store is closed, other menus continue to be updated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59" y="4028154"/>
            <a:ext cx="720367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/>
              <a:t>Real world solved distribution problems with messaging</a:t>
            </a:r>
          </a:p>
          <a:p>
            <a:endParaRPr lang="en-US" dirty="0"/>
          </a:p>
          <a:p>
            <a:r>
              <a:rPr lang="en-US" dirty="0"/>
              <a:t>And so can you!</a:t>
            </a:r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&amp; </a:t>
            </a:r>
            <a:r>
              <a:rPr lang="en-US" dirty="0" err="1"/>
              <a:t>async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125269"/>
            <a:ext cx="3036094" cy="1693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978" y="3360217"/>
            <a:ext cx="3000375" cy="21002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39300" y="2442704"/>
            <a:ext cx="1629697" cy="1305233"/>
          </a:xfrm>
          <a:prstGeom prst="rect">
            <a:avLst/>
          </a:prstGeom>
          <a:solidFill>
            <a:srgbClr val="76A283"/>
          </a:solidFill>
          <a:ln>
            <a:solidFill>
              <a:srgbClr val="76A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7172635" y="3489842"/>
            <a:ext cx="2367116" cy="435077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172638" y="4927580"/>
            <a:ext cx="1113503" cy="435077"/>
          </a:xfrm>
          <a:prstGeom prst="rect">
            <a:avLst/>
          </a:prstGeom>
          <a:solidFill>
            <a:srgbClr val="DEBDAB"/>
          </a:solidFill>
          <a:ln>
            <a:solidFill>
              <a:srgbClr val="DEB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8638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&amp; non-durable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3" y="2125269"/>
            <a:ext cx="3000375" cy="2100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60" y="3747592"/>
            <a:ext cx="3036094" cy="16930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05665" y="2287846"/>
            <a:ext cx="1600200" cy="383459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2250363" y="2327192"/>
            <a:ext cx="1109815" cy="1782078"/>
          </a:xfrm>
          <a:prstGeom prst="rect">
            <a:avLst/>
          </a:prstGeom>
          <a:solidFill>
            <a:srgbClr val="A395C4"/>
          </a:solidFill>
          <a:ln>
            <a:solidFill>
              <a:srgbClr val="A395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121017" y="3902797"/>
            <a:ext cx="2160638" cy="442451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7065712" y="4225534"/>
            <a:ext cx="1272047" cy="442451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7121017" y="5060542"/>
            <a:ext cx="789038" cy="309716"/>
          </a:xfrm>
          <a:prstGeom prst="rect">
            <a:avLst/>
          </a:prstGeom>
          <a:solidFill>
            <a:srgbClr val="E78B57"/>
          </a:solidFill>
          <a:ln>
            <a:solidFill>
              <a:srgbClr val="E78B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5745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6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&amp; Request-reply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78" y="3455503"/>
            <a:ext cx="3000375" cy="2100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125269"/>
            <a:ext cx="3036094" cy="16930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1422" y="2545943"/>
            <a:ext cx="1460090" cy="619433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2210610" y="2809722"/>
            <a:ext cx="1156943" cy="923464"/>
          </a:xfrm>
          <a:prstGeom prst="rect">
            <a:avLst/>
          </a:prstGeom>
          <a:solidFill>
            <a:srgbClr val="A6D7D5"/>
          </a:solidFill>
          <a:ln>
            <a:solidFill>
              <a:srgbClr val="A6D7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157887" y="3600455"/>
            <a:ext cx="2595716" cy="442451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7157886" y="3733188"/>
            <a:ext cx="1091380" cy="1710814"/>
          </a:xfrm>
          <a:prstGeom prst="rect">
            <a:avLst/>
          </a:prstGeom>
          <a:solidFill>
            <a:srgbClr val="B7749E"/>
          </a:solidFill>
          <a:ln>
            <a:solidFill>
              <a:srgbClr val="B77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9840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Publish-subscribe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3" y="2125269"/>
            <a:ext cx="3000375" cy="210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60" y="3909825"/>
            <a:ext cx="3036094" cy="16930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98292" y="2287847"/>
            <a:ext cx="2131142" cy="191729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2298294" y="2383710"/>
            <a:ext cx="1378975" cy="1725562"/>
          </a:xfrm>
          <a:prstGeom prst="rect">
            <a:avLst/>
          </a:prstGeom>
          <a:solidFill>
            <a:srgbClr val="96DAD5"/>
          </a:solidFill>
          <a:ln>
            <a:solidFill>
              <a:srgbClr val="96DA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7121017" y="4529599"/>
            <a:ext cx="1452716" cy="988142"/>
          </a:xfrm>
          <a:prstGeom prst="rect">
            <a:avLst/>
          </a:prstGeom>
          <a:solidFill>
            <a:srgbClr val="E4D2B3"/>
          </a:solidFill>
          <a:ln>
            <a:solidFill>
              <a:srgbClr val="E4D2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860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&amp; events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125269"/>
            <a:ext cx="3036094" cy="1693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60" y="3688599"/>
            <a:ext cx="3036094" cy="16930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4047" y="2221479"/>
            <a:ext cx="1769806" cy="412955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2276399" y="2427956"/>
            <a:ext cx="781434" cy="1327355"/>
          </a:xfrm>
          <a:prstGeom prst="rect">
            <a:avLst/>
          </a:prstGeom>
          <a:solidFill>
            <a:srgbClr val="8EAAD4"/>
          </a:solidFill>
          <a:ln>
            <a:solidFill>
              <a:srgbClr val="8EAA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7113639" y="3818335"/>
            <a:ext cx="1836174" cy="504786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7113642" y="4297488"/>
            <a:ext cx="1032387" cy="1006405"/>
          </a:xfrm>
          <a:prstGeom prst="rect">
            <a:avLst/>
          </a:prstGeom>
          <a:solidFill>
            <a:srgbClr val="BCE0C2"/>
          </a:solidFill>
          <a:ln>
            <a:solidFill>
              <a:srgbClr val="BCE0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72439839"/>
      </p:ext>
    </p:extLst>
  </p:cSld>
  <p:clrMapOvr>
    <a:masterClrMapping/>
  </p:clrMapOvr>
</p:sld>
</file>

<file path=ppt/theme/theme1.xml><?xml version="1.0" encoding="utf-8"?>
<a:theme xmlns:a="http://schemas.openxmlformats.org/drawingml/2006/main" name="Messaging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ENTA">
      <a:majorFont>
        <a:latin typeface="SENTA Schreibmaschine"/>
        <a:ea typeface=""/>
        <a:cs typeface=""/>
      </a:majorFont>
      <a:minorFont>
        <a:latin typeface="SENTA Schreibmaschi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saging" id="{0AD009DE-18A0-4CD5-B2AC-26ACF6D5403D}" vid="{D5A6605D-A4A1-40C6-9736-C4C3AAA625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18880</TotalTime>
  <Words>704</Words>
  <Application>Microsoft Office PowerPoint</Application>
  <PresentationFormat>Widescreen</PresentationFormat>
  <Paragraphs>275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Mensch</vt:lpstr>
      <vt:lpstr>SENTA Schreibmaschine</vt:lpstr>
      <vt:lpstr>Messaging</vt:lpstr>
      <vt:lpstr>Messaging with Metaphors</vt:lpstr>
      <vt:lpstr>DISCLAIMER</vt:lpstr>
      <vt:lpstr>Styles</vt:lpstr>
      <vt:lpstr>Sync &amp; async</vt:lpstr>
      <vt:lpstr>Durable &amp; non-durable</vt:lpstr>
      <vt:lpstr>Patterns</vt:lpstr>
      <vt:lpstr>One-way &amp; Request-reply</vt:lpstr>
      <vt:lpstr>Publish-subscribe</vt:lpstr>
      <vt:lpstr>Commands &amp; events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Next interactions: how to manage?</vt:lpstr>
      <vt:lpstr>Order flow</vt:lpstr>
      <vt:lpstr>Order flow</vt:lpstr>
      <vt:lpstr>Managing backlogs of work</vt:lpstr>
      <vt:lpstr>Getting faster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Telephones and postcards</dc:title>
  <dc:creator>James</dc:creator>
  <cp:lastModifiedBy>Jimmy Bogard</cp:lastModifiedBy>
  <cp:revision>68</cp:revision>
  <dcterms:created xsi:type="dcterms:W3CDTF">2013-05-31T19:54:51Z</dcterms:created>
  <dcterms:modified xsi:type="dcterms:W3CDTF">2017-11-07T07:33:05Z</dcterms:modified>
</cp:coreProperties>
</file>